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5BD03F-07ED-4E22-83A7-C782867FAE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400" dirty="0"/>
              <a:t>Mielenterveysyhdistys Etappi ry:n toimintakertomus 2020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B14025-913B-4398-BA87-4B6E4D71B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24.5.2021</a:t>
            </a:r>
          </a:p>
          <a:p>
            <a:r>
              <a:rPr lang="fi-FI"/>
              <a:t>Päivi Nikula</a:t>
            </a:r>
            <a:endParaRPr lang="fi-FI" dirty="0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73FBA11-4BC8-4F9E-B99A-3B4A1CA2C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" y="4204335"/>
            <a:ext cx="34290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8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2DCF-98BF-4D5F-A1FA-2A65BD8A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Hallinto</a:t>
            </a:r>
            <a:r>
              <a:rPr lang="fi-FI" dirty="0">
                <a:effectLst/>
                <a:ea typeface="Arial" panose="020B0604020202020204" pitchFamily="34" charset="0"/>
              </a:rPr>
              <a:t>, henkilöstö </a:t>
            </a:r>
            <a:r>
              <a:rPr lang="fi-FI" dirty="0" err="1">
                <a:effectLst/>
                <a:ea typeface="Arial" panose="020B0604020202020204" pitchFamily="34" charset="0"/>
              </a:rPr>
              <a:t>jne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B72337-4803-4A1B-B02E-A1FCD6E3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Toiminnanjohtaja Päivi Nikula vastaa operatiivisesta toiminnasta</a:t>
            </a:r>
            <a:endParaRPr lang="fi-FI" sz="1800" dirty="0">
              <a:effectLst/>
              <a:latin typeface="+mj-lt"/>
              <a:ea typeface="Arial" panose="020B0604020202020204" pitchFamily="34" charset="0"/>
            </a:endParaRPr>
          </a:p>
          <a:p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Yhdistetty kevät- ja syyskokous 25.11.</a:t>
            </a:r>
          </a:p>
          <a:p>
            <a:pPr lvl="1"/>
            <a:r>
              <a:rPr lang="fi-FI" dirty="0">
                <a:latin typeface="+mj-lt"/>
                <a:ea typeface="Arial" panose="020B0604020202020204" pitchFamily="34" charset="0"/>
              </a:rPr>
              <a:t>Valittiin puheenjohtajaksi Pia Pulkkinen</a:t>
            </a:r>
            <a:r>
              <a:rPr lang="fi-FI" sz="1600" dirty="0">
                <a:effectLst/>
                <a:latin typeface="+mj-lt"/>
                <a:ea typeface="Arial" panose="020B0604020202020204" pitchFamily="34" charset="0"/>
              </a:rPr>
              <a:t>, joka ennen vuoden vaihdetta vetäytyi jääviyssyistä</a:t>
            </a:r>
            <a:endParaRPr lang="fi-FI" dirty="0">
              <a:latin typeface="+mj-lt"/>
              <a:ea typeface="Arial" panose="020B0604020202020204" pitchFamily="34" charset="0"/>
            </a:endParaRPr>
          </a:p>
          <a:p>
            <a:pPr lvl="1"/>
            <a:r>
              <a:rPr lang="fi-FI" dirty="0">
                <a:effectLst/>
                <a:latin typeface="+mj-lt"/>
                <a:ea typeface="Arial" panose="020B0604020202020204" pitchFamily="34" charset="0"/>
              </a:rPr>
              <a:t>Hallitukseen Emilia </a:t>
            </a:r>
            <a:r>
              <a:rPr lang="fi-FI" dirty="0">
                <a:latin typeface="+mj-lt"/>
                <a:ea typeface="Arial" panose="020B0604020202020204" pitchFamily="34" charset="0"/>
              </a:rPr>
              <a:t>Alanen</a:t>
            </a:r>
            <a:r>
              <a:rPr lang="fi-FI" sz="1600" dirty="0">
                <a:effectLst/>
                <a:latin typeface="+mj-lt"/>
                <a:ea typeface="Arial" panose="020B0604020202020204" pitchFamily="34" charset="0"/>
              </a:rPr>
              <a:t>, Ada Alatalo, Tapio Latvanen, Senja Miettinen ja Sirpa </a:t>
            </a:r>
            <a:r>
              <a:rPr lang="fi-FI" sz="1600" dirty="0" err="1">
                <a:effectLst/>
                <a:latin typeface="+mj-lt"/>
                <a:ea typeface="Arial" panose="020B0604020202020204" pitchFamily="34" charset="0"/>
              </a:rPr>
              <a:t>Donneheden</a:t>
            </a:r>
            <a:r>
              <a:rPr lang="fi-FI" sz="1600" dirty="0">
                <a:effectLst/>
                <a:latin typeface="+mj-lt"/>
                <a:ea typeface="Arial" panose="020B0604020202020204" pitchFamily="34" charset="0"/>
              </a:rPr>
              <a:t> sekä varalle Jussi Lehtonen ja Satu Mustonen</a:t>
            </a:r>
            <a:endParaRPr lang="fi-FI" dirty="0">
              <a:effectLst/>
              <a:latin typeface="+mj-lt"/>
              <a:ea typeface="Arial" panose="020B0604020202020204" pitchFamily="34" charset="0"/>
            </a:endParaRPr>
          </a:p>
          <a:p>
            <a:r>
              <a:rPr lang="fi-FI" dirty="0"/>
              <a:t>Työntekijät</a:t>
            </a:r>
          </a:p>
          <a:p>
            <a:pPr lvl="1"/>
            <a:r>
              <a:rPr lang="fi-FI" dirty="0"/>
              <a:t>Yhteisökodissa 6 ohjaajaa</a:t>
            </a:r>
            <a:endParaRPr lang="fi-FI" sz="1600" dirty="0">
              <a:effectLst/>
              <a:latin typeface="+mj-lt"/>
              <a:ea typeface="Arial" panose="020B0604020202020204" pitchFamily="34" charset="0"/>
            </a:endParaRPr>
          </a:p>
          <a:p>
            <a:pPr lvl="1"/>
            <a:r>
              <a:rPr lang="fi-FI">
                <a:latin typeface="+mj-lt"/>
                <a:ea typeface="Arial" panose="020B0604020202020204" pitchFamily="34" charset="0"/>
              </a:rPr>
              <a:t>Työnohjausta </a:t>
            </a:r>
            <a:r>
              <a:rPr lang="fi-FI" dirty="0">
                <a:latin typeface="+mj-lt"/>
                <a:ea typeface="Arial" panose="020B0604020202020204" pitchFamily="34" charset="0"/>
              </a:rPr>
              <a:t>säännöllisesti, noin 1 krt / kk</a:t>
            </a:r>
            <a:endParaRPr lang="fi-FI" sz="1600" dirty="0">
              <a:effectLst/>
              <a:latin typeface="+mj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7A715B-D205-4DC2-A78D-D6C1EC998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Lyhyesti Etapista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1346B4-CFC4-4477-943F-C2B945E6F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7189"/>
            <a:ext cx="8596668" cy="3880773"/>
          </a:xfrm>
        </p:spPr>
        <p:txBody>
          <a:bodyPr>
            <a:normAutofit/>
          </a:bodyPr>
          <a:lstStyle/>
          <a:p>
            <a:r>
              <a:rPr lang="fi-FI" dirty="0"/>
              <a:t>Yhdistys perustettu vuonna 2001</a:t>
            </a:r>
          </a:p>
          <a:p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Yhdistyksen tarkoituksena edistää mielenterveyttä kehittämällä ja tukemalla rakentavaa ja ennaltaehkäisevää mielenterveystyötä, hoitoa ja kuntoutusta sekä vapaaehtoista kansalaistoimintaa</a:t>
            </a:r>
          </a:p>
          <a:p>
            <a:r>
              <a:rPr lang="fi-FI" dirty="0">
                <a:latin typeface="+mj-lt"/>
                <a:ea typeface="Arial" panose="020B0604020202020204" pitchFamily="34" charset="0"/>
              </a:rPr>
              <a:t>Jäsenenä useissa </a:t>
            </a:r>
            <a:r>
              <a:rPr lang="fi-FI" dirty="0" err="1">
                <a:latin typeface="+mj-lt"/>
                <a:ea typeface="Arial" panose="020B0604020202020204" pitchFamily="34" charset="0"/>
              </a:rPr>
              <a:t>mt</a:t>
            </a:r>
            <a:r>
              <a:rPr lang="fi-FI" dirty="0">
                <a:latin typeface="+mj-lt"/>
                <a:ea typeface="Arial" panose="020B0604020202020204" pitchFamily="34" charset="0"/>
              </a:rPr>
              <a:t>-alan yhteistyöjärjestössä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, 2020 uutena </a:t>
            </a:r>
            <a:r>
              <a:rPr lang="fi-FI" sz="1800" dirty="0" err="1">
                <a:effectLst/>
                <a:latin typeface="+mj-lt"/>
                <a:ea typeface="Arial" panose="020B0604020202020204" pitchFamily="34" charset="0"/>
              </a:rPr>
              <a:t>Soste</a:t>
            </a:r>
            <a:endParaRPr lang="fi-FI" sz="1800" dirty="0">
              <a:effectLst/>
              <a:latin typeface="+mj-lt"/>
              <a:ea typeface="Arial" panose="020B0604020202020204" pitchFamily="34" charset="0"/>
            </a:endParaRPr>
          </a:p>
          <a:p>
            <a:r>
              <a:rPr lang="fi-FI" dirty="0">
                <a:latin typeface="+mj-lt"/>
              </a:rPr>
              <a:t>Yhdistyksen toimintamuodot</a:t>
            </a:r>
          </a:p>
          <a:p>
            <a:pPr lvl="1"/>
            <a:r>
              <a:rPr lang="fi-FI" dirty="0">
                <a:latin typeface="+mj-lt"/>
              </a:rPr>
              <a:t>Asumispalvelu</a:t>
            </a:r>
          </a:p>
          <a:p>
            <a:pPr lvl="1"/>
            <a:r>
              <a:rPr lang="fi-FI" dirty="0">
                <a:latin typeface="+mj-lt"/>
              </a:rPr>
              <a:t>Kotiin vietävä tukitoiminta</a:t>
            </a:r>
          </a:p>
          <a:p>
            <a:pPr lvl="1"/>
            <a:r>
              <a:rPr lang="fi-FI" dirty="0">
                <a:latin typeface="+mj-lt"/>
              </a:rPr>
              <a:t>Koala-hanke</a:t>
            </a:r>
          </a:p>
          <a:p>
            <a:pPr lvl="1"/>
            <a:r>
              <a:rPr lang="fi-FI" dirty="0" err="1">
                <a:latin typeface="+mj-lt"/>
              </a:rPr>
              <a:t>Tsänssi</a:t>
            </a:r>
            <a:endParaRPr lang="fi-FI" dirty="0">
              <a:latin typeface="+mj-lt"/>
            </a:endParaRPr>
          </a:p>
          <a:p>
            <a:pPr marL="457200" lvl="1" indent="0">
              <a:buNone/>
            </a:pPr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767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4E96E1-F4A6-4A7F-8E39-E5FD2B65B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Asumispalvelu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CE386A-4C56-4DC1-B4F2-9C0E8C595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6714"/>
            <a:ext cx="8596668" cy="5049836"/>
          </a:xfrm>
        </p:spPr>
        <p:txBody>
          <a:bodyPr>
            <a:normAutofit/>
          </a:bodyPr>
          <a:lstStyle/>
          <a:p>
            <a:r>
              <a:rPr lang="fi-FI" dirty="0"/>
              <a:t>Vuoden aikana muutto Pitäjänmäestä Malmille</a:t>
            </a:r>
          </a:p>
          <a:p>
            <a:r>
              <a:rPr lang="fi-FI" dirty="0"/>
              <a:t>Palvelusopimus </a:t>
            </a:r>
            <a:r>
              <a:rPr lang="fi-FI" dirty="0">
                <a:latin typeface="+mj-lt"/>
              </a:rPr>
              <a:t>Helsingin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, Vantaan ja </a:t>
            </a:r>
            <a:r>
              <a:rPr lang="fi-FI" sz="1800" dirty="0" err="1">
                <a:effectLst/>
                <a:latin typeface="+mj-lt"/>
                <a:ea typeface="Arial" panose="020B0604020202020204" pitchFamily="34" charset="0"/>
              </a:rPr>
              <a:t>Keusoten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 kanssa</a:t>
            </a:r>
          </a:p>
          <a:p>
            <a:r>
              <a:rPr lang="fi-FI" dirty="0">
                <a:latin typeface="+mj-lt"/>
              </a:rPr>
              <a:t>Asuminen yhteisökodissa: yhteensä 9 asukasta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, </a:t>
            </a:r>
            <a:r>
              <a:rPr lang="fi-FI" dirty="0">
                <a:latin typeface="+mj-lt"/>
              </a:rPr>
              <a:t>käyttöaste vuoden aikana 92%</a:t>
            </a:r>
          </a:p>
          <a:p>
            <a:r>
              <a:rPr lang="fi-FI" dirty="0">
                <a:latin typeface="+mj-lt"/>
              </a:rPr>
              <a:t>Asukkaiden keski-ikä n. 25 vuotta </a:t>
            </a:r>
          </a:p>
          <a:p>
            <a:pPr lvl="1"/>
            <a:r>
              <a:rPr lang="fi-FI" dirty="0">
                <a:latin typeface="+mj-lt"/>
              </a:rPr>
              <a:t>Jokaisella asukkaalla omaohjaaja</a:t>
            </a:r>
            <a:r>
              <a:rPr lang="fi-FI" sz="1600" dirty="0">
                <a:effectLst/>
                <a:latin typeface="+mj-lt"/>
                <a:ea typeface="Arial" panose="020B0604020202020204" pitchFamily="34" charset="0"/>
              </a:rPr>
              <a:t>, jonka kanssa ns. viikkokeskustelu kerran viikossa</a:t>
            </a:r>
            <a:endParaRPr lang="fi-FI" dirty="0">
              <a:latin typeface="+mj-lt"/>
            </a:endParaRPr>
          </a:p>
          <a:p>
            <a:pPr lvl="1"/>
            <a:r>
              <a:rPr lang="fi-FI" dirty="0">
                <a:latin typeface="+mj-lt"/>
              </a:rPr>
              <a:t>Asuminen tarkoitettu väliaikaiseksi: tavoitteena parantaa toimintakykyä ja oma-aloitteisuutta</a:t>
            </a:r>
          </a:p>
          <a:p>
            <a:pPr lvl="1"/>
            <a:r>
              <a:rPr lang="fi-FI" dirty="0">
                <a:latin typeface="+mj-lt"/>
              </a:rPr>
              <a:t>Jokaisen kanssa vähintään 2 krt vuodessa kehityskeskustelu -&gt; laaditaan henkilökohtainen kuntoutussuunnitelma</a:t>
            </a:r>
          </a:p>
          <a:p>
            <a:r>
              <a:rPr lang="fi-FI" dirty="0">
                <a:latin typeface="+mj-lt"/>
              </a:rPr>
              <a:t>Koronapandemia vaikutti toimintaan suuresti: tuen tarve painottui arjen hallintaan poikkeusoloissa</a:t>
            </a:r>
          </a:p>
          <a:p>
            <a:pPr lvl="1"/>
            <a:r>
              <a:rPr lang="fi-FI" dirty="0">
                <a:latin typeface="+mj-lt"/>
              </a:rPr>
              <a:t>Yhteistä tekemistä: peli-iltoja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, elokuvia, hemmotteluhetkiä ja juhlien viettoa</a:t>
            </a:r>
            <a:endParaRPr lang="fi-FI" dirty="0">
              <a:latin typeface="+mj-lt"/>
            </a:endParaRPr>
          </a:p>
          <a:p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Kaikilla asukkailla mielenterveyden ja arjen haasteita </a:t>
            </a:r>
          </a:p>
          <a:p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Psyykkistä kuntoutusta sosiaalipedagogiikan keinoin</a:t>
            </a:r>
          </a:p>
          <a:p>
            <a:pPr marL="0" indent="0">
              <a:buNone/>
            </a:pPr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6472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F56592-4716-4608-B14C-2160DB56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r>
              <a:rPr lang="fi-FI" dirty="0"/>
              <a:t>Asumispalvelu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9AE764-E5C0-4FB5-92B0-44AABE70D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4443"/>
            <a:ext cx="8596668" cy="5200657"/>
          </a:xfrm>
        </p:spPr>
        <p:txBody>
          <a:bodyPr>
            <a:normAutofit/>
          </a:bodyPr>
          <a:lstStyle/>
          <a:p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Asukkaiden lääkekuntoutuksesta ja sairaanhoidosta vastasivat  kunnan ja </a:t>
            </a:r>
            <a:r>
              <a:rPr lang="fi-FI" sz="1800" dirty="0" err="1">
                <a:effectLst/>
                <a:latin typeface="+mj-lt"/>
                <a:ea typeface="Arial" panose="020B0604020202020204" pitchFamily="34" charset="0"/>
              </a:rPr>
              <a:t>HUS:n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 terveydenhuollon toimijat</a:t>
            </a:r>
          </a:p>
          <a:p>
            <a:pPr lvl="1"/>
            <a:r>
              <a:rPr lang="fi-FI" sz="1400" dirty="0">
                <a:effectLst/>
                <a:latin typeface="+mj-lt"/>
                <a:ea typeface="Arial" panose="020B0604020202020204" pitchFamily="34" charset="0"/>
              </a:rPr>
              <a:t>miltei kaikilla asukkailla oli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 Etapin ulkopuolelle avohoitokontakti psykiatriselle</a:t>
            </a:r>
            <a:r>
              <a:rPr lang="fi-FI" sz="1400" dirty="0">
                <a:effectLst/>
                <a:latin typeface="+mj-lt"/>
                <a:ea typeface="Arial" panose="020B0604020202020204" pitchFamily="34" charset="0"/>
              </a:rPr>
              <a:t> tai päihde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poliklinikalle</a:t>
            </a:r>
            <a:r>
              <a:rPr lang="fi-FI" sz="140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.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 Henkilökunta tekee yhteistyötä hoitotahojen kanssa säännöllisesti useita kertoja vuodessa, jokaisen asukkaan kanssa.</a:t>
            </a:r>
            <a:endParaRPr lang="fi-FI" dirty="0">
              <a:effectLst/>
              <a:latin typeface="+mj-lt"/>
              <a:ea typeface="Arial" panose="020B0604020202020204" pitchFamily="34" charset="0"/>
            </a:endParaRPr>
          </a:p>
          <a:p>
            <a:r>
              <a:rPr lang="fi-FI" dirty="0">
                <a:latin typeface="+mj-lt"/>
                <a:ea typeface="Arial" panose="020B0604020202020204" pitchFamily="34" charset="0"/>
              </a:rPr>
              <a:t>Sosiaalipalvelut asukkaat sijoittaneista kunnista</a:t>
            </a:r>
          </a:p>
          <a:p>
            <a:pPr lvl="1"/>
            <a:r>
              <a:rPr lang="fi-FI" dirty="0">
                <a:latin typeface="+mj-lt"/>
                <a:ea typeface="Arial" panose="020B0604020202020204" pitchFamily="34" charset="0"/>
              </a:rPr>
              <a:t>Ohjaajat yhteydessä 4-5 kertaa vuodessa asukkaiden asioista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, osalla joka kuukausi</a:t>
            </a:r>
            <a:endParaRPr lang="fi-FI" dirty="0">
              <a:latin typeface="+mj-lt"/>
              <a:ea typeface="Arial" panose="020B0604020202020204" pitchFamily="34" charset="0"/>
            </a:endParaRPr>
          </a:p>
          <a:p>
            <a:r>
              <a:rPr lang="fi-FI" dirty="0">
                <a:latin typeface="+mj-lt"/>
              </a:rPr>
              <a:t>Osa asukkaista osallistui vertaistukitoimintaan tai kuntouttavaan työtoimintaan.</a:t>
            </a:r>
          </a:p>
          <a:p>
            <a:r>
              <a:rPr lang="fi-FI" dirty="0"/>
              <a:t>Töissä kuusi ohjaajaa</a:t>
            </a:r>
            <a:r>
              <a:rPr lang="fi-FI" sz="18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, joilla kaikilla sosiaali- ja terveysalan koulutus, sekä määräaikaiset viestintäkoordinaattori ja kokemusasiantuntija</a:t>
            </a:r>
          </a:p>
          <a:p>
            <a:pPr lvl="1"/>
            <a:r>
              <a:rPr lang="fi-FI" dirty="0"/>
              <a:t>Lisäksi 4 kk-harjoittelijaa 10 viikon harjoitteluissa</a:t>
            </a:r>
          </a:p>
          <a:p>
            <a:r>
              <a:rPr lang="fi-FI" dirty="0"/>
              <a:t>Asukkaat ja henkilökunta kehittivät toimintaa yhteisissä kehittämispäivissä</a:t>
            </a:r>
          </a:p>
          <a:p>
            <a:pPr lvl="1"/>
            <a:r>
              <a:rPr lang="fi-FI" dirty="0"/>
              <a:t>Syksyllä julkaistiin uudet nettisivut</a:t>
            </a:r>
            <a:r>
              <a:rPr lang="fi-FI" sz="1600" dirty="0">
                <a:effectLst/>
                <a:latin typeface="+mj-lt"/>
                <a:ea typeface="Arial" panose="020B0604020202020204" pitchFamily="34" charset="0"/>
              </a:rPr>
              <a:t>, joita kehitettiin neljässä viestintäpajassa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406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BEB2DB-74F1-48FE-83BE-03EF7A33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Kotiin vietävät tukipalvelut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81CA91-E663-4BBB-8317-F42ADB70A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Yhteensä 22 asiakasta vuonna 2020</a:t>
            </a:r>
          </a:p>
          <a:p>
            <a:r>
              <a:rPr lang="fi-FI" dirty="0"/>
              <a:t>Tukituntien määrä yleensä </a:t>
            </a:r>
            <a:r>
              <a:rPr lang="fi-FI" dirty="0">
                <a:latin typeface="+mj-lt"/>
              </a:rPr>
              <a:t>1-5 h/vko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, suurimmillaan 10 h</a:t>
            </a:r>
            <a:r>
              <a:rPr lang="fi-FI" dirty="0">
                <a:latin typeface="+mj-lt"/>
                <a:ea typeface="Arial" panose="020B0604020202020204" pitchFamily="34" charset="0"/>
              </a:rPr>
              <a:t>/vko</a:t>
            </a:r>
          </a:p>
          <a:p>
            <a:r>
              <a:rPr lang="fi-FI" dirty="0">
                <a:latin typeface="+mj-lt"/>
              </a:rPr>
              <a:t>Vaihtuvuus tukipalveluissa suurta, hoitojaksot suunniteltu välivaiheeksi</a:t>
            </a:r>
          </a:p>
          <a:p>
            <a:r>
              <a:rPr lang="fi-FI" dirty="0">
                <a:latin typeface="+mj-lt"/>
              </a:rPr>
              <a:t>Etappi myös vuokrannut Y-säätiöltä 6 asuntoa, johon sidottu tukikäynnit</a:t>
            </a:r>
          </a:p>
          <a:p>
            <a:pPr marL="0" indent="0">
              <a:buNone/>
            </a:pPr>
            <a:endParaRPr lang="fi-FI" dirty="0">
              <a:latin typeface="+mj-lt"/>
            </a:endParaRPr>
          </a:p>
          <a:p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433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D0FE8D-A595-45AA-A8D3-B2E5DA069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Koala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B8627-FB23-4050-BA0B-156449D09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2414"/>
            <a:ext cx="8596668" cy="4954586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2014 aloittanut mielenterveysaktivismiryhmä</a:t>
            </a:r>
          </a:p>
          <a:p>
            <a:r>
              <a:rPr lang="fi-FI" dirty="0"/>
              <a:t>2020 toinen STEA-vuosi</a:t>
            </a:r>
          </a:p>
          <a:p>
            <a:r>
              <a:rPr lang="fi-FI" dirty="0">
                <a:latin typeface="+mj-lt"/>
                <a:ea typeface="Arial" panose="020B0604020202020204" pitchFamily="34" charset="0"/>
              </a:rPr>
              <a:t>K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olme palkattua henkilöä, joista projektipäällikkö ja projektityöntekijä täysipäiväisiä ja ilmaisutaitaja 50 %:n työajalla</a:t>
            </a:r>
          </a:p>
          <a:p>
            <a:r>
              <a:rPr lang="fi-FI" dirty="0">
                <a:latin typeface="+mj-lt"/>
                <a:ea typeface="Arial" panose="020B0604020202020204" pitchFamily="34" charset="0"/>
              </a:rPr>
              <a:t>Toimitila Helsingin Sörnäisissä</a:t>
            </a:r>
          </a:p>
          <a:p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Toiminta 13.3.2020 alkaen etänä, elokuun alusta lokakuun alkuun hybridinä ja sen jälkeen taas etänä</a:t>
            </a:r>
          </a:p>
          <a:p>
            <a:r>
              <a:rPr lang="fi-FI" dirty="0">
                <a:latin typeface="+mj-lt"/>
              </a:rPr>
              <a:t>Yhteensä 68 ryhmätapaamista</a:t>
            </a:r>
          </a:p>
          <a:p>
            <a:r>
              <a:rPr lang="fi-FI" dirty="0">
                <a:latin typeface="+mj-lt"/>
              </a:rPr>
              <a:t>Kokemusvaikuttajakoulutuksesta valmistui seitsemän</a:t>
            </a:r>
          </a:p>
          <a:p>
            <a:r>
              <a:rPr lang="fi-FI" dirty="0">
                <a:latin typeface="+mj-lt"/>
              </a:rPr>
              <a:t>Neljä Kokemusklubia</a:t>
            </a:r>
          </a:p>
          <a:p>
            <a:r>
              <a:rPr lang="fi-FI" dirty="0">
                <a:latin typeface="+mj-lt"/>
              </a:rPr>
              <a:t>Tehtiin someaktivismia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, tarrakampanja ja satukirja</a:t>
            </a:r>
          </a:p>
          <a:p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Koala-mallien kohdejärjestöhaku toteutettiin syksyllä 2020. Kohdejärjestöiksi valikoituivat oululainen Hyvän mielen talo ry ja kiuruvetinen Kiuruveden Varapäre ry.</a:t>
            </a:r>
          </a:p>
          <a:p>
            <a:r>
              <a:rPr lang="fi-FI" dirty="0">
                <a:latin typeface="+mj-lt"/>
              </a:rPr>
              <a:t>Tuloksellisuuden arviointi osoitti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, että tavoitteet saavutettiin</a:t>
            </a:r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756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628EA-2BF7-4692-A564-1C5D9676F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Tsänssi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ED236E-2FDD-4678-850C-5076E9144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Toiminta alkanut 2018</a:t>
            </a:r>
          </a:p>
          <a:p>
            <a:r>
              <a:rPr lang="fi-FI" dirty="0"/>
              <a:t>Hävikkiruokakahvila muutti tammikuussa Hakaniemestä Bulevardille</a:t>
            </a:r>
          </a:p>
          <a:p>
            <a:r>
              <a:rPr lang="fi-FI" dirty="0"/>
              <a:t>Yhteensä kolme palkattua työntekijää eri aikoina</a:t>
            </a:r>
          </a:p>
          <a:p>
            <a:r>
              <a:rPr lang="fi-FI" dirty="0"/>
              <a:t>Suunnattu kaikille matalalla kynnyksellä: myös sosiaalisen kuntoutumisen paikka Etapin asukkaille</a:t>
            </a:r>
          </a:p>
          <a:p>
            <a:r>
              <a:rPr lang="fi-FI" dirty="0"/>
              <a:t>Toiminta arkipäivisin klo 9-15 välillä</a:t>
            </a:r>
          </a:p>
          <a:p>
            <a:r>
              <a:rPr lang="fi-FI" dirty="0" err="1"/>
              <a:t>Tsänssistä</a:t>
            </a:r>
            <a:r>
              <a:rPr lang="fi-FI" dirty="0"/>
              <a:t> myös toimitettu ruokia Etappiin</a:t>
            </a:r>
          </a:p>
          <a:p>
            <a:r>
              <a:rPr lang="fi-FI" dirty="0"/>
              <a:t>4 hlö suorittamassa yhdyskuntapalvelua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, yksi koevapaudessa oleva, Etapin kautta ohjautui 4 hlö ja työkokeilussa 3 muuta</a:t>
            </a:r>
          </a:p>
          <a:p>
            <a:r>
              <a:rPr lang="fi-FI" dirty="0">
                <a:latin typeface="+mj-lt"/>
              </a:rPr>
              <a:t>Toiminta ei saanut rahallista avustusta</a:t>
            </a:r>
          </a:p>
          <a:p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898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55CE-4314-493A-8383-15AE4B9E2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0025"/>
            <a:ext cx="8596668" cy="1320800"/>
          </a:xfrm>
        </p:spPr>
        <p:txBody>
          <a:bodyPr/>
          <a:lstStyle/>
          <a:p>
            <a:r>
              <a:rPr lang="fi-FI" dirty="0"/>
              <a:t>Talous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F7EB5D-FD2E-4738-8755-E52D7202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7614"/>
            <a:ext cx="8596668" cy="5116511"/>
          </a:xfrm>
        </p:spPr>
        <p:txBody>
          <a:bodyPr>
            <a:normAutofit/>
          </a:bodyPr>
          <a:lstStyle/>
          <a:p>
            <a:r>
              <a:rPr lang="fi-FI" dirty="0">
                <a:effectLst/>
                <a:latin typeface="+mj-lt"/>
                <a:ea typeface="Arial" panose="020B0604020202020204" pitchFamily="34" charset="0"/>
              </a:rPr>
              <a:t>Taloushallinto, kirjanpito ja </a:t>
            </a:r>
            <a:r>
              <a:rPr lang="fi-FI" dirty="0" err="1">
                <a:effectLst/>
                <a:latin typeface="+mj-lt"/>
                <a:ea typeface="Arial" panose="020B0604020202020204" pitchFamily="34" charset="0"/>
              </a:rPr>
              <a:t>palkalaskenta</a:t>
            </a:r>
            <a:r>
              <a:rPr lang="fi-FI" dirty="0">
                <a:effectLst/>
                <a:latin typeface="+mj-lt"/>
                <a:ea typeface="Arial" panose="020B0604020202020204" pitchFamily="34" charset="0"/>
              </a:rPr>
              <a:t> on osittain ulkoistettu </a:t>
            </a:r>
            <a:r>
              <a:rPr lang="fi-FI" dirty="0" err="1">
                <a:effectLst/>
                <a:latin typeface="+mj-lt"/>
                <a:ea typeface="Arial" panose="020B0604020202020204" pitchFamily="34" charset="0"/>
              </a:rPr>
              <a:t>Aboma</a:t>
            </a:r>
            <a:r>
              <a:rPr lang="fi-FI" dirty="0">
                <a:effectLst/>
                <a:latin typeface="+mj-lt"/>
                <a:ea typeface="Arial" panose="020B0604020202020204" pitchFamily="34" charset="0"/>
              </a:rPr>
              <a:t> Control Oy:lle, jossa Etapille nimetty oma toimihenkilö. Osittain kirjanpitoa ja myyntireskontraa hoitivat Etapin ohjaaja ja toiminnanjohtaja muun työn ohella.</a:t>
            </a:r>
          </a:p>
          <a:p>
            <a:pPr marL="685800" indent="-2286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endParaRPr lang="fi-FI" dirty="0">
              <a:effectLst/>
              <a:latin typeface="+mj-lt"/>
              <a:ea typeface="Arial" panose="020B0604020202020204" pitchFamily="34" charset="0"/>
            </a:endParaRPr>
          </a:p>
          <a:p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191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8D604A-B3A4-4CF2-9CF3-0D3CD5EC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53E01B-E9C4-450F-AD8E-A55BA5BD6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Toiminta sai tuottonsa asumispalveluiden ja tukipalveluiden myynnistä eri kunnille noin 73 %:</a:t>
            </a:r>
            <a:r>
              <a:rPr lang="fi-FI" sz="1800" dirty="0" err="1">
                <a:effectLst/>
                <a:latin typeface="+mj-lt"/>
                <a:ea typeface="Arial" panose="020B0604020202020204" pitchFamily="34" charset="0"/>
              </a:rPr>
              <a:t>sti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 . 27 % toiminnan rahoituksesta tuli </a:t>
            </a:r>
            <a:r>
              <a:rPr lang="fi-FI" sz="1800" dirty="0" err="1">
                <a:effectLst/>
                <a:latin typeface="+mj-lt"/>
                <a:ea typeface="Arial" panose="020B0604020202020204" pitchFamily="34" charset="0"/>
              </a:rPr>
              <a:t>STM:n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fi-FI" sz="1800" dirty="0" err="1">
                <a:effectLst/>
                <a:latin typeface="+mj-lt"/>
                <a:ea typeface="Arial" panose="020B0604020202020204" pitchFamily="34" charset="0"/>
              </a:rPr>
              <a:t>Stea</a:t>
            </a:r>
            <a:r>
              <a:rPr lang="fi-FI" sz="1800" dirty="0">
                <a:effectLst/>
                <a:latin typeface="+mj-lt"/>
                <a:ea typeface="Arial" panose="020B0604020202020204" pitchFamily="34" charset="0"/>
              </a:rPr>
              <a:t>- hankeavustuksena.</a:t>
            </a:r>
          </a:p>
          <a:p>
            <a:r>
              <a:rPr lang="fi-FI" dirty="0">
                <a:latin typeface="+mj-lt"/>
              </a:rPr>
              <a:t>Liikevaihto kasvoi jonkin verran ja tulos jäi plussalle</a:t>
            </a:r>
          </a:p>
        </p:txBody>
      </p:sp>
    </p:spTree>
    <p:extLst>
      <p:ext uri="{BB962C8B-B14F-4D97-AF65-F5344CB8AC3E}">
        <p14:creationId xmlns:p14="http://schemas.microsoft.com/office/powerpoint/2010/main" val="559424620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</TotalTime>
  <Words>551</Words>
  <Application>Microsoft Office PowerPoint</Application>
  <PresentationFormat>Laajakuva</PresentationFormat>
  <Paragraphs>73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Pinta</vt:lpstr>
      <vt:lpstr>Mielenterveysyhdistys Etappi ry:n toimintakertomus 2020</vt:lpstr>
      <vt:lpstr>Lyhyesti Etapista</vt:lpstr>
      <vt:lpstr>Asumispalvelu</vt:lpstr>
      <vt:lpstr>Asumispalvelu 2</vt:lpstr>
      <vt:lpstr>Kotiin vietävät tukipalvelut</vt:lpstr>
      <vt:lpstr>Koala</vt:lpstr>
      <vt:lpstr>Tsänssi</vt:lpstr>
      <vt:lpstr>Talous</vt:lpstr>
      <vt:lpstr>Talous 2</vt:lpstr>
      <vt:lpstr>Hallinto, henkilöstö jne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Mielenterveysyhdistys Etappi ry:n toimintakertomus 2020</dc:title>
  <dc:creator>Elina Vainikainen</dc:creator>
  <cp:lastModifiedBy>Etappi</cp:lastModifiedBy>
  <cp:revision>19</cp:revision>
  <dcterms:created xsi:type="dcterms:W3CDTF">2021-05-16T14:45:25Z</dcterms:created>
  <dcterms:modified xsi:type="dcterms:W3CDTF">2021-06-04T12:07:36Z</dcterms:modified>
</cp:coreProperties>
</file>